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66" r:id="rId5"/>
    <p:sldId id="267" r:id="rId6"/>
    <p:sldId id="259" r:id="rId7"/>
    <p:sldId id="268" r:id="rId8"/>
    <p:sldId id="269" r:id="rId9"/>
    <p:sldId id="270" r:id="rId10"/>
    <p:sldId id="263" r:id="rId11"/>
    <p:sldId id="271" r:id="rId12"/>
    <p:sldId id="272" r:id="rId13"/>
    <p:sldId id="262" r:id="rId14"/>
    <p:sldId id="265" r:id="rId15"/>
    <p:sldId id="273" r:id="rId16"/>
  </p:sldIdLst>
  <p:sldSz cx="14630400" cy="8229600"/>
  <p:notesSz cx="8229600" cy="14630400"/>
  <p:embeddedFontLst>
    <p:embeddedFont>
      <p:font typeface="Barlow Bold" panose="020B0604020202020204" charset="-18"/>
      <p:bold r:id="rId18"/>
    </p:embeddedFont>
    <p:embeddedFont>
      <p:font typeface="Franklin Gothic Medium" panose="020B0603020102020204" pitchFamily="34" charset="0"/>
      <p:regular r:id="rId19"/>
      <p:italic r:id="rId20"/>
    </p:embeddedFont>
    <p:embeddedFont>
      <p:font typeface="Montserrat" panose="00000500000000000000" pitchFamily="2" charset="-18"/>
      <p:regular r:id="rId21"/>
      <p:bold r:id="rId22"/>
      <p:italic r:id="rId23"/>
      <p:boldItalic r:id="rId24"/>
    </p:embeddedFont>
  </p:embeddedFontLst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98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894" autoAdjust="0"/>
    <p:restoredTop sz="94610"/>
  </p:normalViewPr>
  <p:slideViewPr>
    <p:cSldViewPr snapToGrid="0" snapToObjects="1">
      <p:cViewPr varScale="1">
        <p:scale>
          <a:sx n="63" d="100"/>
          <a:sy n="63" d="100"/>
        </p:scale>
        <p:origin x="609" y="5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23610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5413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619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8580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57C41C-24B1-E9B5-8336-72670948CA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5DE7684-6897-8C20-E863-39BCC49F189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D023F32-0265-E577-8F0C-02DD0AAEE0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23FFF9-ABEB-EE22-B6C1-4408D1D603D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0202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57C41C-24B1-E9B5-8336-72670948CA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5DE7684-6897-8C20-E863-39BCC49F189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D023F32-0265-E577-8F0C-02DD0AAEE0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23FFF9-ABEB-EE22-B6C1-4408D1D603D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5390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840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8847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315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8884071" y="961906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dirty="0" err="1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SneakR</a:t>
            </a:r>
            <a:endParaRPr lang="en-US" sz="4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8884071" y="3421379"/>
            <a:ext cx="7627382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ct val="150000"/>
              </a:lnSpc>
              <a:buNone/>
            </a:pPr>
            <a:r>
              <a:rPr lang="hu-HU" sz="2000" b="1" dirty="0">
                <a:solidFill>
                  <a:schemeClr val="bg1"/>
                </a:solidFill>
                <a:latin typeface="Franklin Gothic Medium" panose="020B0603020102020204" pitchFamily="34" charset="0"/>
                <a:ea typeface="Montserrat" pitchFamily="34" charset="-122"/>
                <a:cs typeface="Times New Roman" panose="02020603050405020304" pitchFamily="18" charset="0"/>
              </a:rPr>
              <a:t>Team </a:t>
            </a:r>
            <a:r>
              <a:rPr lang="hu-HU" sz="2000" b="1" dirty="0" err="1">
                <a:solidFill>
                  <a:schemeClr val="bg1"/>
                </a:solidFill>
                <a:latin typeface="Franklin Gothic Medium" panose="020B0603020102020204" pitchFamily="34" charset="0"/>
                <a:ea typeface="Montserrat" pitchFamily="34" charset="-122"/>
                <a:cs typeface="Times New Roman" panose="02020603050405020304" pitchFamily="18" charset="0"/>
              </a:rPr>
              <a:t>members</a:t>
            </a:r>
            <a:r>
              <a:rPr lang="hu-HU" sz="2000" b="1" dirty="0">
                <a:solidFill>
                  <a:schemeClr val="bg1"/>
                </a:solidFill>
                <a:latin typeface="Franklin Gothic Medium" panose="020B0603020102020204" pitchFamily="34" charset="0"/>
                <a:ea typeface="Montserrat" pitchFamily="34" charset="-122"/>
                <a:cs typeface="Times New Roman" panose="02020603050405020304" pitchFamily="18" charset="0"/>
              </a:rPr>
              <a:t>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u-HU" sz="2000" b="1" dirty="0">
                <a:solidFill>
                  <a:schemeClr val="bg1"/>
                </a:solidFill>
                <a:latin typeface="Franklin Gothic Medium" panose="020B0603020102020204" pitchFamily="34" charset="0"/>
                <a:cs typeface="Times New Roman" panose="02020603050405020304" pitchFamily="18" charset="0"/>
              </a:rPr>
              <a:t>Tóth Krisztián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u-HU" sz="2000" b="1" dirty="0">
                <a:solidFill>
                  <a:schemeClr val="bg1"/>
                </a:solidFill>
                <a:latin typeface="Franklin Gothic Medium" panose="020B0603020102020204" pitchFamily="34" charset="0"/>
                <a:cs typeface="Times New Roman" panose="02020603050405020304" pitchFamily="18" charset="0"/>
              </a:rPr>
              <a:t>Kenéz Bence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u-HU" sz="2000" b="1" dirty="0">
                <a:solidFill>
                  <a:schemeClr val="bg1"/>
                </a:solidFill>
                <a:latin typeface="Franklin Gothic Medium" panose="020B0603020102020204" pitchFamily="34" charset="0"/>
                <a:cs typeface="Times New Roman" panose="02020603050405020304" pitchFamily="18" charset="0"/>
              </a:rPr>
              <a:t>Kreszl Tamás</a:t>
            </a:r>
            <a:endParaRPr lang="en-US" sz="2000" b="1" dirty="0">
              <a:solidFill>
                <a:schemeClr val="bg1"/>
              </a:solidFill>
              <a:latin typeface="Franklin Gothic Medium" panose="020B06030201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9" name="Kép 8">
            <a:extLst>
              <a:ext uri="{FF2B5EF4-FFF2-40B4-BE49-F238E27FC236}">
                <a16:creationId xmlns:a16="http://schemas.microsoft.com/office/drawing/2014/main" id="{ADD004B0-9296-C6D3-218D-D26CAD17C5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97762" y="7635240"/>
            <a:ext cx="1932638" cy="462745"/>
          </a:xfrm>
          <a:prstGeom prst="rect">
            <a:avLst/>
          </a:prstGeom>
        </p:spPr>
      </p:pic>
      <p:pic>
        <p:nvPicPr>
          <p:cNvPr id="6" name="Kép 5" descr="A képen Grafikus tervezés, Grafika, rajz, embléma látható&#10;&#10;AI-generated content may be incorrect.">
            <a:extLst>
              <a:ext uri="{FF2B5EF4-FFF2-40B4-BE49-F238E27FC236}">
                <a16:creationId xmlns:a16="http://schemas.microsoft.com/office/drawing/2014/main" id="{AADA9FDD-308E-955F-3EC8-43627478AC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309" y="1674614"/>
            <a:ext cx="4812844" cy="488037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450533" y="330279"/>
            <a:ext cx="7679055" cy="13080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150"/>
              </a:lnSpc>
              <a:buNone/>
            </a:pPr>
            <a:r>
              <a:rPr lang="en-US" sz="4100" b="1" dirty="0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Teamwork and Project Management</a:t>
            </a:r>
            <a:endParaRPr lang="en-US" sz="4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737235" y="1936433"/>
            <a:ext cx="22860" cy="5155049"/>
          </a:xfrm>
          <a:prstGeom prst="roundRect">
            <a:avLst>
              <a:gd name="adj" fmla="val 782808"/>
            </a:avLst>
          </a:prstGeom>
          <a:solidFill>
            <a:srgbClr val="60646A"/>
          </a:solidFill>
          <a:ln/>
        </p:spPr>
      </p:sp>
      <p:sp>
        <p:nvSpPr>
          <p:cNvPr id="5" name="Shape 2"/>
          <p:cNvSpPr/>
          <p:nvPr/>
        </p:nvSpPr>
        <p:spPr>
          <a:xfrm>
            <a:off x="949464" y="2372201"/>
            <a:ext cx="695801" cy="22860"/>
          </a:xfrm>
          <a:prstGeom prst="roundRect">
            <a:avLst>
              <a:gd name="adj" fmla="val 782808"/>
            </a:avLst>
          </a:prstGeom>
          <a:solidFill>
            <a:srgbClr val="60646A"/>
          </a:solidFill>
          <a:ln/>
        </p:spPr>
      </p:sp>
      <p:sp>
        <p:nvSpPr>
          <p:cNvPr id="6" name="Shape 3"/>
          <p:cNvSpPr/>
          <p:nvPr/>
        </p:nvSpPr>
        <p:spPr>
          <a:xfrm>
            <a:off x="525006" y="2160032"/>
            <a:ext cx="447318" cy="447318"/>
          </a:xfrm>
          <a:prstGeom prst="roundRect">
            <a:avLst>
              <a:gd name="adj" fmla="val 40005"/>
            </a:avLst>
          </a:prstGeom>
          <a:solidFill>
            <a:srgbClr val="282C32"/>
          </a:solidFill>
          <a:ln/>
          <a:effectLst>
            <a:outerShdw blurRad="49530" dist="2413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7" name="Text 4"/>
          <p:cNvSpPr/>
          <p:nvPr/>
        </p:nvSpPr>
        <p:spPr>
          <a:xfrm>
            <a:off x="693003" y="2226707"/>
            <a:ext cx="111204" cy="313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1</a:t>
            </a:r>
            <a:endParaRPr lang="en-US" sz="2450" dirty="0"/>
          </a:p>
        </p:txBody>
      </p:sp>
      <p:sp>
        <p:nvSpPr>
          <p:cNvPr id="8" name="Text 5"/>
          <p:cNvSpPr/>
          <p:nvPr/>
        </p:nvSpPr>
        <p:spPr>
          <a:xfrm>
            <a:off x="1842135" y="2135148"/>
            <a:ext cx="2616160" cy="3269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EEEFF5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Git</a:t>
            </a:r>
            <a:endParaRPr lang="en-US" sz="2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1842135" y="2581275"/>
            <a:ext cx="6287453" cy="6362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We used Git for version control, allowing us to track changes, collaborate effectively, and manage code branches.</a:t>
            </a:r>
            <a:endParaRPr lang="en-US" sz="1550" dirty="0"/>
          </a:p>
        </p:txBody>
      </p:sp>
      <p:sp>
        <p:nvSpPr>
          <p:cNvPr id="10" name="Shape 7"/>
          <p:cNvSpPr/>
          <p:nvPr/>
        </p:nvSpPr>
        <p:spPr>
          <a:xfrm>
            <a:off x="949464" y="4050744"/>
            <a:ext cx="695801" cy="22860"/>
          </a:xfrm>
          <a:prstGeom prst="roundRect">
            <a:avLst>
              <a:gd name="adj" fmla="val 782808"/>
            </a:avLst>
          </a:prstGeom>
          <a:solidFill>
            <a:srgbClr val="60646A"/>
          </a:solidFill>
          <a:ln/>
        </p:spPr>
      </p:sp>
      <p:sp>
        <p:nvSpPr>
          <p:cNvPr id="11" name="Shape 8"/>
          <p:cNvSpPr/>
          <p:nvPr/>
        </p:nvSpPr>
        <p:spPr>
          <a:xfrm>
            <a:off x="525006" y="3838575"/>
            <a:ext cx="447318" cy="447318"/>
          </a:xfrm>
          <a:prstGeom prst="roundRect">
            <a:avLst>
              <a:gd name="adj" fmla="val 40005"/>
            </a:avLst>
          </a:prstGeom>
          <a:solidFill>
            <a:srgbClr val="282C32"/>
          </a:solidFill>
          <a:ln/>
          <a:effectLst>
            <a:outerShdw blurRad="49530" dist="2413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12" name="Text 9"/>
          <p:cNvSpPr/>
          <p:nvPr/>
        </p:nvSpPr>
        <p:spPr>
          <a:xfrm>
            <a:off x="660737" y="3905250"/>
            <a:ext cx="175855" cy="313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2</a:t>
            </a:r>
            <a:endParaRPr lang="en-US" sz="2450" dirty="0"/>
          </a:p>
        </p:txBody>
      </p:sp>
      <p:sp>
        <p:nvSpPr>
          <p:cNvPr id="13" name="Text 10"/>
          <p:cNvSpPr/>
          <p:nvPr/>
        </p:nvSpPr>
        <p:spPr>
          <a:xfrm>
            <a:off x="1842135" y="3813691"/>
            <a:ext cx="2616160" cy="3269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EEEFF5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Jira</a:t>
            </a:r>
            <a:endParaRPr lang="en-US" sz="2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1842135" y="4259818"/>
            <a:ext cx="6287453" cy="6362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Jira served as our project management tool, enabling us to track tasks, assign roles, and monitor progress.</a:t>
            </a:r>
            <a:endParaRPr lang="en-US" sz="1550" dirty="0"/>
          </a:p>
        </p:txBody>
      </p:sp>
      <p:sp>
        <p:nvSpPr>
          <p:cNvPr id="15" name="Shape 12"/>
          <p:cNvSpPr/>
          <p:nvPr/>
        </p:nvSpPr>
        <p:spPr>
          <a:xfrm>
            <a:off x="949464" y="5729288"/>
            <a:ext cx="695801" cy="22860"/>
          </a:xfrm>
          <a:prstGeom prst="roundRect">
            <a:avLst>
              <a:gd name="adj" fmla="val 782808"/>
            </a:avLst>
          </a:prstGeom>
          <a:solidFill>
            <a:srgbClr val="60646A"/>
          </a:solidFill>
          <a:ln/>
        </p:spPr>
      </p:sp>
      <p:sp>
        <p:nvSpPr>
          <p:cNvPr id="16" name="Shape 13"/>
          <p:cNvSpPr/>
          <p:nvPr/>
        </p:nvSpPr>
        <p:spPr>
          <a:xfrm>
            <a:off x="525006" y="5517118"/>
            <a:ext cx="447318" cy="447318"/>
          </a:xfrm>
          <a:prstGeom prst="roundRect">
            <a:avLst>
              <a:gd name="adj" fmla="val 40005"/>
            </a:avLst>
          </a:prstGeom>
          <a:solidFill>
            <a:srgbClr val="282C32"/>
          </a:solidFill>
          <a:ln/>
          <a:effectLst>
            <a:outerShdw blurRad="49530" dist="2413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17" name="Text 14"/>
          <p:cNvSpPr/>
          <p:nvPr/>
        </p:nvSpPr>
        <p:spPr>
          <a:xfrm>
            <a:off x="663833" y="5583793"/>
            <a:ext cx="169545" cy="313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3</a:t>
            </a:r>
            <a:endParaRPr lang="en-US" sz="2450" dirty="0"/>
          </a:p>
        </p:txBody>
      </p:sp>
      <p:sp>
        <p:nvSpPr>
          <p:cNvPr id="18" name="Text 15"/>
          <p:cNvSpPr/>
          <p:nvPr/>
        </p:nvSpPr>
        <p:spPr>
          <a:xfrm>
            <a:off x="1842135" y="5492234"/>
            <a:ext cx="2616160" cy="3269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EEEFF5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Communication</a:t>
            </a:r>
            <a:endParaRPr lang="en-US" sz="2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 16"/>
          <p:cNvSpPr/>
          <p:nvPr/>
        </p:nvSpPr>
        <p:spPr>
          <a:xfrm>
            <a:off x="1842135" y="5938361"/>
            <a:ext cx="6287453" cy="9544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We established clear communication channels, including regular meetings and online discussions</a:t>
            </a:r>
            <a:r>
              <a:rPr lang="hu-HU" sz="15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</a:t>
            </a:r>
            <a:r>
              <a:rPr lang="hu-HU" sz="1550" dirty="0" err="1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on</a:t>
            </a:r>
            <a:r>
              <a:rPr lang="hu-HU" sz="15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</a:t>
            </a:r>
            <a:r>
              <a:rPr lang="hu-HU" sz="1550" dirty="0" err="1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Discord</a:t>
            </a:r>
            <a:r>
              <a:rPr lang="en-US" sz="15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, to ensure smooth collaboration and effective problem-solving.</a:t>
            </a:r>
            <a:endParaRPr lang="en-US" sz="1550" dirty="0"/>
          </a:p>
        </p:txBody>
      </p:sp>
      <p:pic>
        <p:nvPicPr>
          <p:cNvPr id="20" name="Kép 19">
            <a:extLst>
              <a:ext uri="{FF2B5EF4-FFF2-40B4-BE49-F238E27FC236}">
                <a16:creationId xmlns:a16="http://schemas.microsoft.com/office/drawing/2014/main" id="{2BEDCF57-2BAC-CB26-8BF6-62831A6344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97762" y="7635240"/>
            <a:ext cx="1932638" cy="462745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D5B0AF3-01FE-8ADD-7A28-B59DF3CB2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00" y="0"/>
            <a:ext cx="6400800" cy="822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2523173" y="131615"/>
            <a:ext cx="10827067" cy="13080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150"/>
              </a:lnSpc>
              <a:buNone/>
            </a:pPr>
            <a:r>
              <a:rPr lang="en-US" sz="4100" b="1" dirty="0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Teamwork and Project Management</a:t>
            </a:r>
            <a:endParaRPr lang="en-US" sz="4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" name="Kép 19">
            <a:extLst>
              <a:ext uri="{FF2B5EF4-FFF2-40B4-BE49-F238E27FC236}">
                <a16:creationId xmlns:a16="http://schemas.microsoft.com/office/drawing/2014/main" id="{2BEDCF57-2BAC-CB26-8BF6-62831A6344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97762" y="7635240"/>
            <a:ext cx="1932638" cy="462745"/>
          </a:xfrm>
          <a:prstGeom prst="rect">
            <a:avLst/>
          </a:prstGeom>
        </p:spPr>
      </p:pic>
      <p:sp>
        <p:nvSpPr>
          <p:cNvPr id="2" name="Szövegdoboz 1">
            <a:extLst>
              <a:ext uri="{FF2B5EF4-FFF2-40B4-BE49-F238E27FC236}">
                <a16:creationId xmlns:a16="http://schemas.microsoft.com/office/drawing/2014/main" id="{991A2848-6BC4-7973-6514-9BDC59D23A88}"/>
              </a:ext>
            </a:extLst>
          </p:cNvPr>
          <p:cNvSpPr txBox="1"/>
          <p:nvPr/>
        </p:nvSpPr>
        <p:spPr>
          <a:xfrm>
            <a:off x="5321081" y="1253405"/>
            <a:ext cx="7315200" cy="4258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ts val="2800"/>
              </a:lnSpc>
              <a:buNone/>
            </a:pPr>
            <a:r>
              <a:rPr lang="hu-HU" sz="2200" b="1" dirty="0" err="1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Github</a:t>
            </a:r>
            <a:r>
              <a:rPr lang="hu-HU" sz="2200" b="1" dirty="0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 </a:t>
            </a:r>
            <a:r>
              <a:rPr lang="hu-HU" sz="2200" b="1" dirty="0" err="1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commit</a:t>
            </a:r>
            <a:r>
              <a:rPr lang="hu-HU" sz="2200" b="1" dirty="0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 </a:t>
            </a:r>
            <a:r>
              <a:rPr lang="hu-HU" sz="2200" b="1" dirty="0" err="1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distribution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E27A744E-AEB0-42AB-A911-B49D8422DF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2710" y="1721769"/>
            <a:ext cx="12351371" cy="6376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0208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2523173" y="131615"/>
            <a:ext cx="10827067" cy="13080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150"/>
              </a:lnSpc>
              <a:buNone/>
            </a:pPr>
            <a:r>
              <a:rPr lang="en-US" sz="4100" b="1" dirty="0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Teamwork and Project Management</a:t>
            </a:r>
            <a:endParaRPr lang="en-US" sz="4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" name="Kép 19">
            <a:extLst>
              <a:ext uri="{FF2B5EF4-FFF2-40B4-BE49-F238E27FC236}">
                <a16:creationId xmlns:a16="http://schemas.microsoft.com/office/drawing/2014/main" id="{2BEDCF57-2BAC-CB26-8BF6-62831A6344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97762" y="7635240"/>
            <a:ext cx="1932638" cy="462745"/>
          </a:xfrm>
          <a:prstGeom prst="rect">
            <a:avLst/>
          </a:prstGeom>
        </p:spPr>
      </p:pic>
      <p:sp>
        <p:nvSpPr>
          <p:cNvPr id="2" name="Szövegdoboz 1">
            <a:extLst>
              <a:ext uri="{FF2B5EF4-FFF2-40B4-BE49-F238E27FC236}">
                <a16:creationId xmlns:a16="http://schemas.microsoft.com/office/drawing/2014/main" id="{991A2848-6BC4-7973-6514-9BDC59D23A88}"/>
              </a:ext>
            </a:extLst>
          </p:cNvPr>
          <p:cNvSpPr txBox="1"/>
          <p:nvPr/>
        </p:nvSpPr>
        <p:spPr>
          <a:xfrm>
            <a:off x="3274834" y="785625"/>
            <a:ext cx="7315200" cy="4258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lnSpc>
                <a:spcPts val="2800"/>
              </a:lnSpc>
              <a:buNone/>
            </a:pPr>
            <a:r>
              <a:rPr lang="en-GB" sz="2200" b="1" dirty="0">
                <a:solidFill>
                  <a:srgbClr val="9998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Jira Workload</a:t>
            </a:r>
            <a:endParaRPr lang="hu-HU" sz="2200" b="1" dirty="0">
              <a:solidFill>
                <a:srgbClr val="9998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9EDBE35A-DE75-360A-33BA-500BDA9491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1269" y="1247888"/>
            <a:ext cx="8402330" cy="6819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785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5793937" y="243126"/>
            <a:ext cx="7584877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dirty="0" err="1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Testin</a:t>
            </a:r>
            <a:r>
              <a:rPr lang="hu-HU" sz="4450" b="1" dirty="0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g</a:t>
            </a:r>
            <a:endParaRPr lang="en-US" sz="4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2229" y="2423755"/>
            <a:ext cx="541615" cy="54161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933569" y="3799165"/>
            <a:ext cx="2325767" cy="24269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Unit testing: We conducted thorough unit tests to ensure individual components of the code function correctly.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5635" y="2425242"/>
            <a:ext cx="541615" cy="541615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5793937" y="3799165"/>
            <a:ext cx="2325886" cy="20802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Integration testing: We tested how different modules interact with each other to ensure seamless integration.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50065" y="2390060"/>
            <a:ext cx="541615" cy="541615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11328796" y="3799165"/>
            <a:ext cx="2325767" cy="24269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User acceptance testing: We involved real users to test the website's usability, functionality, and overall user experience.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Kép 9">
            <a:extLst>
              <a:ext uri="{FF2B5EF4-FFF2-40B4-BE49-F238E27FC236}">
                <a16:creationId xmlns:a16="http://schemas.microsoft.com/office/drawing/2014/main" id="{40991C4E-E759-156C-049E-45CECFFE4F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697762" y="7635240"/>
            <a:ext cx="1932638" cy="46274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1328380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Next Steps</a:t>
            </a:r>
            <a:endParaRPr lang="en-US" sz="4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6244709" y="2366010"/>
            <a:ext cx="162401" cy="1179552"/>
          </a:xfrm>
          <a:prstGeom prst="roundRect">
            <a:avLst>
              <a:gd name="adj" fmla="val 120071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5" name="Text 2"/>
          <p:cNvSpPr/>
          <p:nvPr/>
        </p:nvSpPr>
        <p:spPr>
          <a:xfrm>
            <a:off x="6732032" y="2366010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Int</a:t>
            </a:r>
            <a:r>
              <a:rPr lang="hu-HU" sz="2200" b="1" dirty="0">
                <a:solidFill>
                  <a:srgbClr val="EEEFF5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e</a:t>
            </a:r>
            <a:r>
              <a:rPr lang="en-US" sz="2200" b="1" dirty="0">
                <a:solidFill>
                  <a:srgbClr val="EEEFF5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grating Sim</a:t>
            </a:r>
            <a:r>
              <a:rPr lang="hu-HU" sz="2200" b="1" dirty="0">
                <a:solidFill>
                  <a:srgbClr val="EEEFF5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p</a:t>
            </a:r>
            <a:r>
              <a:rPr lang="en-US" sz="2200" b="1" dirty="0" err="1">
                <a:solidFill>
                  <a:srgbClr val="EEEFF5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lePay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6732032" y="2852142"/>
            <a:ext cx="7140059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We plan to integrate </a:t>
            </a:r>
            <a:r>
              <a:rPr lang="en-US" sz="1700" dirty="0" err="1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SimplePay</a:t>
            </a:r>
            <a:r>
              <a:rPr lang="en-US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 secure payment system.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Shape 4"/>
          <p:cNvSpPr/>
          <p:nvPr/>
        </p:nvSpPr>
        <p:spPr>
          <a:xfrm>
            <a:off x="6569631" y="3762137"/>
            <a:ext cx="162401" cy="1179552"/>
          </a:xfrm>
          <a:prstGeom prst="roundRect">
            <a:avLst>
              <a:gd name="adj" fmla="val 120071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8" name="Text 5"/>
          <p:cNvSpPr/>
          <p:nvPr/>
        </p:nvSpPr>
        <p:spPr>
          <a:xfrm>
            <a:off x="7056953" y="376213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hu-HU" sz="2200" b="1" dirty="0">
                <a:solidFill>
                  <a:srgbClr val="EEEFF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Mobile </a:t>
            </a:r>
            <a:r>
              <a:rPr lang="hu-HU" sz="2200" b="1" dirty="0" err="1">
                <a:solidFill>
                  <a:srgbClr val="EEEFF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application</a:t>
            </a:r>
            <a:r>
              <a:rPr lang="hu-HU" sz="2200" b="1" dirty="0">
                <a:solidFill>
                  <a:srgbClr val="EEEFF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u-HU" sz="2200" b="1" dirty="0" err="1">
                <a:solidFill>
                  <a:srgbClr val="EEEFF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development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7056953" y="4248269"/>
            <a:ext cx="6815138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We will </a:t>
            </a:r>
            <a:r>
              <a:rPr lang="hu-HU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start </a:t>
            </a:r>
            <a:r>
              <a:rPr lang="hu-HU" sz="1700" dirty="0" err="1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developing</a:t>
            </a:r>
            <a:r>
              <a:rPr lang="hu-HU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 </a:t>
            </a:r>
            <a:r>
              <a:rPr lang="hu-HU" sz="1700" dirty="0" err="1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the</a:t>
            </a:r>
            <a:r>
              <a:rPr lang="hu-HU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 Mobile </a:t>
            </a:r>
            <a:r>
              <a:rPr lang="hu-HU" sz="1700" dirty="0" err="1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application</a:t>
            </a:r>
            <a:r>
              <a:rPr lang="hu-HU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.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6894671" y="5158264"/>
            <a:ext cx="162401" cy="1526262"/>
          </a:xfrm>
          <a:prstGeom prst="roundRect">
            <a:avLst>
              <a:gd name="adj" fmla="val 120071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11" name="Text 8"/>
          <p:cNvSpPr/>
          <p:nvPr/>
        </p:nvSpPr>
        <p:spPr>
          <a:xfrm>
            <a:off x="7381994" y="5158264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Feedback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7381994" y="5644396"/>
            <a:ext cx="6490097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We will continuously gather feedback from users and make adjustments to improve the platform's functionality and user experience.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Kép 12">
            <a:extLst>
              <a:ext uri="{FF2B5EF4-FFF2-40B4-BE49-F238E27FC236}">
                <a16:creationId xmlns:a16="http://schemas.microsoft.com/office/drawing/2014/main" id="{97F8C1CC-7778-E85D-94ED-E6F41E8F58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97762" y="7635240"/>
            <a:ext cx="1932638" cy="46274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Kép 8">
            <a:extLst>
              <a:ext uri="{FF2B5EF4-FFF2-40B4-BE49-F238E27FC236}">
                <a16:creationId xmlns:a16="http://schemas.microsoft.com/office/drawing/2014/main" id="{ADD004B0-9296-C6D3-218D-D26CAD17C5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97762" y="7635240"/>
            <a:ext cx="1932638" cy="462745"/>
          </a:xfrm>
          <a:prstGeom prst="rect">
            <a:avLst/>
          </a:prstGeom>
        </p:spPr>
      </p:pic>
      <p:pic>
        <p:nvPicPr>
          <p:cNvPr id="6" name="Kép 5" descr="A képen Grafikus tervezés, Grafika, rajz, embléma látható&#10;&#10;AI-generated content may be incorrect.">
            <a:extLst>
              <a:ext uri="{FF2B5EF4-FFF2-40B4-BE49-F238E27FC236}">
                <a16:creationId xmlns:a16="http://schemas.microsoft.com/office/drawing/2014/main" id="{AADA9FDD-308E-955F-3EC8-43627478AC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309" y="1674614"/>
            <a:ext cx="4812844" cy="488037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" name="Text 0">
            <a:extLst>
              <a:ext uri="{FF2B5EF4-FFF2-40B4-BE49-F238E27FC236}">
                <a16:creationId xmlns:a16="http://schemas.microsoft.com/office/drawing/2014/main" id="{36C24174-4C41-7B2C-0719-CFBC53D693B7}"/>
              </a:ext>
            </a:extLst>
          </p:cNvPr>
          <p:cNvSpPr/>
          <p:nvPr/>
        </p:nvSpPr>
        <p:spPr>
          <a:xfrm>
            <a:off x="6649676" y="3166067"/>
            <a:ext cx="14806225" cy="4501048"/>
          </a:xfrm>
          <a:prstGeom prst="rect">
            <a:avLst/>
          </a:prstGeom>
          <a:noFill/>
          <a:ln/>
        </p:spPr>
        <p:txBody>
          <a:bodyPr wrap="none" lIns="0" tIns="0" rIns="0" bIns="0" numCol="2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2800" b="1" dirty="0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Thank you for watching our presentation! </a:t>
            </a:r>
            <a:r>
              <a:rPr lang="hu-HU" sz="2800" b="1" dirty="0" err="1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Now</a:t>
            </a:r>
            <a:r>
              <a:rPr lang="hu-HU" sz="2800" b="1" dirty="0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 </a:t>
            </a:r>
            <a:r>
              <a:rPr lang="en-US" sz="2800" b="1" dirty="0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let's move on to the live demonstration of our application!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41330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91609" y="351000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The Problem</a:t>
            </a:r>
            <a:endParaRPr lang="en-US" sz="4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1512689" y="1933692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Limited Options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1512689" y="2506501"/>
            <a:ext cx="629257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hu-HU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- </a:t>
            </a:r>
            <a:r>
              <a:rPr lang="en-US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Existing sneaker stores often lack variety and offer a limited selection of brands and styles.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EDFA0871-033E-83DC-3691-73A0B9FB59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97762" y="7711440"/>
            <a:ext cx="1932638" cy="462745"/>
          </a:xfrm>
          <a:prstGeom prst="rect">
            <a:avLst/>
          </a:prstGeom>
        </p:spPr>
      </p:pic>
      <p:sp>
        <p:nvSpPr>
          <p:cNvPr id="8" name="Text 3">
            <a:extLst>
              <a:ext uri="{FF2B5EF4-FFF2-40B4-BE49-F238E27FC236}">
                <a16:creationId xmlns:a16="http://schemas.microsoft.com/office/drawing/2014/main" id="{EB6AA79C-0AF5-1EC5-C8E8-764CA892416A}"/>
              </a:ext>
            </a:extLst>
          </p:cNvPr>
          <p:cNvSpPr/>
          <p:nvPr/>
        </p:nvSpPr>
        <p:spPr>
          <a:xfrm>
            <a:off x="7805261" y="3758565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hu-HU" sz="2200" b="1" dirty="0" err="1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High</a:t>
            </a:r>
            <a:r>
              <a:rPr lang="hu-HU" sz="2200" b="1" dirty="0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 </a:t>
            </a:r>
            <a:r>
              <a:rPr lang="hu-HU" sz="2200" b="1" dirty="0" err="1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fees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4">
            <a:extLst>
              <a:ext uri="{FF2B5EF4-FFF2-40B4-BE49-F238E27FC236}">
                <a16:creationId xmlns:a16="http://schemas.microsoft.com/office/drawing/2014/main" id="{7FCC82CE-7114-B2E9-6CAE-933AE6A8E0D3}"/>
              </a:ext>
            </a:extLst>
          </p:cNvPr>
          <p:cNvSpPr/>
          <p:nvPr/>
        </p:nvSpPr>
        <p:spPr>
          <a:xfrm>
            <a:off x="7805261" y="4331374"/>
            <a:ext cx="6292572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hu-HU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- </a:t>
            </a:r>
            <a:r>
              <a:rPr lang="en-US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Some online retailers have </a:t>
            </a:r>
            <a:r>
              <a:rPr lang="hu-HU" sz="1700" dirty="0" err="1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really</a:t>
            </a:r>
            <a:r>
              <a:rPr lang="hu-HU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 </a:t>
            </a:r>
            <a:r>
              <a:rPr lang="hu-HU" sz="1700" dirty="0" err="1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high</a:t>
            </a:r>
            <a:r>
              <a:rPr lang="hu-HU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 </a:t>
            </a:r>
            <a:r>
              <a:rPr lang="hu-HU" sz="1700" dirty="0" err="1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fees</a:t>
            </a:r>
            <a:r>
              <a:rPr lang="hu-HU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 </a:t>
            </a:r>
            <a:r>
              <a:rPr lang="hu-HU" sz="1700" dirty="0" err="1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for</a:t>
            </a:r>
            <a:r>
              <a:rPr lang="hu-HU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 </a:t>
            </a:r>
            <a:r>
              <a:rPr lang="hu-HU" sz="1700" dirty="0" err="1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selling</a:t>
            </a:r>
            <a:r>
              <a:rPr lang="hu-HU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 </a:t>
            </a:r>
            <a:r>
              <a:rPr lang="hu-HU" sz="1700" dirty="0" err="1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used</a:t>
            </a:r>
            <a:r>
              <a:rPr lang="hu-HU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 </a:t>
            </a:r>
            <a:r>
              <a:rPr lang="hu-HU" sz="1700" dirty="0" err="1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sneakers</a:t>
            </a:r>
            <a:r>
              <a:rPr lang="hu-HU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.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 3">
            <a:extLst>
              <a:ext uri="{FF2B5EF4-FFF2-40B4-BE49-F238E27FC236}">
                <a16:creationId xmlns:a16="http://schemas.microsoft.com/office/drawing/2014/main" id="{22E3AE91-B08F-7DC3-FF77-256DBFED718F}"/>
              </a:ext>
            </a:extLst>
          </p:cNvPr>
          <p:cNvSpPr/>
          <p:nvPr/>
        </p:nvSpPr>
        <p:spPr>
          <a:xfrm>
            <a:off x="1512689" y="5544981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hu-HU" sz="2200" b="1" dirty="0" err="1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Few</a:t>
            </a:r>
            <a:r>
              <a:rPr lang="hu-HU" sz="2200" b="1" dirty="0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 </a:t>
            </a:r>
            <a:r>
              <a:rPr lang="hu-HU" sz="2200" b="1" dirty="0" err="1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platforms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 4">
            <a:extLst>
              <a:ext uri="{FF2B5EF4-FFF2-40B4-BE49-F238E27FC236}">
                <a16:creationId xmlns:a16="http://schemas.microsoft.com/office/drawing/2014/main" id="{3A07BEB9-72DB-94F6-EADC-0D4A5C955A9F}"/>
              </a:ext>
            </a:extLst>
          </p:cNvPr>
          <p:cNvSpPr/>
          <p:nvPr/>
        </p:nvSpPr>
        <p:spPr>
          <a:xfrm>
            <a:off x="1512689" y="6117790"/>
            <a:ext cx="6292572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- There are few platforms that are easy for resellers to use and where used shoes can be sold easily.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57241" y="391240"/>
            <a:ext cx="6027420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Sneak</a:t>
            </a:r>
            <a:r>
              <a:rPr lang="hu-HU" sz="4450" b="1" dirty="0" err="1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R’s</a:t>
            </a:r>
            <a:r>
              <a:rPr lang="hu-HU" sz="4450" b="1" dirty="0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 </a:t>
            </a:r>
            <a:r>
              <a:rPr lang="hu-HU" sz="4450" b="1" dirty="0" err="1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solution</a:t>
            </a:r>
            <a:endParaRPr lang="en-US" sz="4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6244709" y="1559362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5" name="Text 2"/>
          <p:cNvSpPr/>
          <p:nvPr/>
        </p:nvSpPr>
        <p:spPr>
          <a:xfrm>
            <a:off x="6427827" y="1631990"/>
            <a:ext cx="121087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EEEFF5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1</a:t>
            </a:r>
            <a:endParaRPr lang="en-US" sz="26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6948726" y="1559362"/>
            <a:ext cx="3001447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Comprehensive Selection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6948726" y="2401729"/>
            <a:ext cx="3001447" cy="1733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Our platform offers a wide range of popular brands, ensuring customers find their perfect match.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Shape 5"/>
          <p:cNvSpPr/>
          <p:nvPr/>
        </p:nvSpPr>
        <p:spPr>
          <a:xfrm>
            <a:off x="10166747" y="1559362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9" name="Text 6"/>
          <p:cNvSpPr/>
          <p:nvPr/>
        </p:nvSpPr>
        <p:spPr>
          <a:xfrm>
            <a:off x="10314623" y="1631990"/>
            <a:ext cx="191572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EEEFF5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2</a:t>
            </a:r>
            <a:endParaRPr lang="en-US" sz="26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10870763" y="1559362"/>
            <a:ext cx="3001447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hu-HU" sz="2200" b="1" dirty="0">
                <a:solidFill>
                  <a:srgbClr val="EEEFF5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Low </a:t>
            </a:r>
            <a:r>
              <a:rPr lang="hu-HU" sz="2200" b="1" dirty="0" err="1">
                <a:solidFill>
                  <a:srgbClr val="EEEFF5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fees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10870763" y="2401729"/>
            <a:ext cx="3001447" cy="1733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hu-HU" sz="1700" dirty="0" err="1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We</a:t>
            </a:r>
            <a:r>
              <a:rPr lang="hu-HU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 </a:t>
            </a:r>
            <a:r>
              <a:rPr lang="hu-HU" sz="1700" dirty="0" err="1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offer</a:t>
            </a:r>
            <a:r>
              <a:rPr lang="hu-HU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 </a:t>
            </a:r>
            <a:r>
              <a:rPr lang="hu-HU" sz="1700" dirty="0" err="1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low</a:t>
            </a:r>
            <a:r>
              <a:rPr lang="hu-HU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 </a:t>
            </a:r>
            <a:r>
              <a:rPr lang="hu-HU" sz="1700" dirty="0" err="1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fees</a:t>
            </a:r>
            <a:r>
              <a:rPr lang="hu-HU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, </a:t>
            </a:r>
            <a:r>
              <a:rPr lang="hu-HU" sz="1700" dirty="0" err="1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because</a:t>
            </a:r>
            <a:r>
              <a:rPr lang="hu-HU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 </a:t>
            </a:r>
            <a:r>
              <a:rPr lang="hu-HU" sz="1700" dirty="0" err="1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we</a:t>
            </a:r>
            <a:r>
              <a:rPr lang="hu-HU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 </a:t>
            </a:r>
            <a:r>
              <a:rPr lang="hu-HU" sz="1700" dirty="0" err="1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are</a:t>
            </a:r>
            <a:r>
              <a:rPr lang="hu-HU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 m</a:t>
            </a:r>
            <a:r>
              <a:rPr lang="en-US" sz="1700" dirty="0" err="1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aking</a:t>
            </a:r>
            <a:r>
              <a:rPr lang="en-US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 profit from </a:t>
            </a:r>
            <a:r>
              <a:rPr lang="en-US" sz="1700" dirty="0" err="1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adverti</a:t>
            </a:r>
            <a:r>
              <a:rPr lang="hu-HU" sz="1700" dirty="0" err="1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sments</a:t>
            </a:r>
            <a:r>
              <a:rPr lang="hu-HU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.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Shape 9"/>
          <p:cNvSpPr/>
          <p:nvPr/>
        </p:nvSpPr>
        <p:spPr>
          <a:xfrm>
            <a:off x="6244709" y="4595575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13" name="Text 10"/>
          <p:cNvSpPr/>
          <p:nvPr/>
        </p:nvSpPr>
        <p:spPr>
          <a:xfrm>
            <a:off x="6396037" y="4668203"/>
            <a:ext cx="184666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EEEFF5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3</a:t>
            </a:r>
            <a:endParaRPr lang="en-US" sz="26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Kép 15">
            <a:extLst>
              <a:ext uri="{FF2B5EF4-FFF2-40B4-BE49-F238E27FC236}">
                <a16:creationId xmlns:a16="http://schemas.microsoft.com/office/drawing/2014/main" id="{5FB6D6B3-35F3-59A5-ADE8-30F6606D4A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97762" y="7635240"/>
            <a:ext cx="1932638" cy="462745"/>
          </a:xfrm>
          <a:prstGeom prst="rect">
            <a:avLst/>
          </a:prstGeom>
        </p:spPr>
      </p:pic>
      <p:sp>
        <p:nvSpPr>
          <p:cNvPr id="24" name="Text 3">
            <a:extLst>
              <a:ext uri="{FF2B5EF4-FFF2-40B4-BE49-F238E27FC236}">
                <a16:creationId xmlns:a16="http://schemas.microsoft.com/office/drawing/2014/main" id="{0D221B08-DE5A-AD53-294A-598DB546BA9E}"/>
              </a:ext>
            </a:extLst>
          </p:cNvPr>
          <p:cNvSpPr/>
          <p:nvPr/>
        </p:nvSpPr>
        <p:spPr>
          <a:xfrm>
            <a:off x="6948726" y="4600338"/>
            <a:ext cx="3001447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hu-HU" sz="2200" b="1" dirty="0" err="1">
                <a:solidFill>
                  <a:srgbClr val="EEEFF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Our</a:t>
            </a:r>
            <a:r>
              <a:rPr lang="hu-HU" sz="2200" b="1" dirty="0">
                <a:solidFill>
                  <a:srgbClr val="EEEFF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platform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 4">
            <a:extLst>
              <a:ext uri="{FF2B5EF4-FFF2-40B4-BE49-F238E27FC236}">
                <a16:creationId xmlns:a16="http://schemas.microsoft.com/office/drawing/2014/main" id="{44000E63-C3C1-2397-173B-1F37ED3418E2}"/>
              </a:ext>
            </a:extLst>
          </p:cNvPr>
          <p:cNvSpPr/>
          <p:nvPr/>
        </p:nvSpPr>
        <p:spPr>
          <a:xfrm>
            <a:off x="6958183" y="5437942"/>
            <a:ext cx="3001447" cy="1733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We are the only platform </a:t>
            </a:r>
            <a:r>
              <a:rPr lang="hu-HU" sz="1700" dirty="0" err="1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where</a:t>
            </a:r>
            <a:r>
              <a:rPr lang="hu-HU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 </a:t>
            </a:r>
            <a:r>
              <a:rPr lang="hu-HU" sz="1700" dirty="0" err="1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you</a:t>
            </a:r>
            <a:r>
              <a:rPr lang="hu-HU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 </a:t>
            </a:r>
            <a:r>
              <a:rPr lang="hu-HU" sz="1700" dirty="0" err="1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can</a:t>
            </a:r>
            <a:r>
              <a:rPr lang="hu-HU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 </a:t>
            </a:r>
            <a:r>
              <a:rPr lang="hu-HU" sz="1700" dirty="0" err="1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buy</a:t>
            </a:r>
            <a:r>
              <a:rPr lang="hu-HU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 and </a:t>
            </a:r>
            <a:r>
              <a:rPr lang="hu-HU" sz="1700" dirty="0" err="1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sell</a:t>
            </a:r>
            <a:r>
              <a:rPr lang="hu-HU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 </a:t>
            </a:r>
            <a:r>
              <a:rPr lang="hu-HU" sz="1700" dirty="0" err="1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shoes</a:t>
            </a:r>
            <a:r>
              <a:rPr lang="hu-HU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 </a:t>
            </a:r>
            <a:r>
              <a:rPr lang="hu-HU" sz="1700" dirty="0" err="1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either</a:t>
            </a:r>
            <a:r>
              <a:rPr lang="hu-HU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 </a:t>
            </a:r>
            <a:r>
              <a:rPr lang="hu-HU" sz="1700" dirty="0" err="1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from</a:t>
            </a:r>
            <a:r>
              <a:rPr lang="hu-HU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 a </a:t>
            </a:r>
            <a:r>
              <a:rPr lang="hu-HU" sz="1700" dirty="0" err="1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another</a:t>
            </a:r>
            <a:r>
              <a:rPr lang="hu-HU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 </a:t>
            </a:r>
            <a:r>
              <a:rPr lang="hu-HU" sz="1700" dirty="0" err="1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reseller</a:t>
            </a:r>
            <a:r>
              <a:rPr lang="hu-HU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, </a:t>
            </a:r>
            <a:r>
              <a:rPr lang="hu-HU" sz="1700" dirty="0" err="1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or</a:t>
            </a:r>
            <a:r>
              <a:rPr lang="hu-HU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 </a:t>
            </a:r>
            <a:r>
              <a:rPr lang="hu-HU" sz="1700" dirty="0" err="1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from</a:t>
            </a:r>
            <a:r>
              <a:rPr lang="hu-HU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 </a:t>
            </a:r>
            <a:r>
              <a:rPr lang="hu-HU" sz="1700" dirty="0" err="1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our</a:t>
            </a:r>
            <a:r>
              <a:rPr lang="hu-HU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 website.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BA9A7B-D375-0F6F-5A5C-5E9CF97DEA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A1948364-F57A-9D8D-3E34-F2A1755EAA3E}"/>
              </a:ext>
            </a:extLst>
          </p:cNvPr>
          <p:cNvSpPr/>
          <p:nvPr/>
        </p:nvSpPr>
        <p:spPr>
          <a:xfrm>
            <a:off x="6029655" y="0"/>
            <a:ext cx="3310417" cy="712708"/>
          </a:xfrm>
          <a:prstGeom prst="rect">
            <a:avLst/>
          </a:prstGeom>
          <a:noFill/>
          <a:ln/>
        </p:spPr>
        <p:txBody>
          <a:bodyPr vert="horz"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3600" b="1" dirty="0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Design plan</a:t>
            </a: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Kép 8">
            <a:extLst>
              <a:ext uri="{FF2B5EF4-FFF2-40B4-BE49-F238E27FC236}">
                <a16:creationId xmlns:a16="http://schemas.microsoft.com/office/drawing/2014/main" id="{DF17B9D8-B00A-FCF9-A683-E2B81E0D28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97762" y="7635240"/>
            <a:ext cx="1932638" cy="462745"/>
          </a:xfrm>
          <a:prstGeom prst="rect">
            <a:avLst/>
          </a:prstGeom>
        </p:spPr>
      </p:pic>
      <p:pic>
        <p:nvPicPr>
          <p:cNvPr id="13" name="Kép 12">
            <a:extLst>
              <a:ext uri="{FF2B5EF4-FFF2-40B4-BE49-F238E27FC236}">
                <a16:creationId xmlns:a16="http://schemas.microsoft.com/office/drawing/2014/main" id="{CD6B0A71-C58D-A92B-EBCD-11830A8468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850" y="817843"/>
            <a:ext cx="13054012" cy="74117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178978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BA9A7B-D375-0F6F-5A5C-5E9CF97DEA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5">
            <a:extLst>
              <a:ext uri="{FF2B5EF4-FFF2-40B4-BE49-F238E27FC236}">
                <a16:creationId xmlns:a16="http://schemas.microsoft.com/office/drawing/2014/main" id="{9975D4C6-2BB8-3B82-161E-01DF91B1B666}"/>
              </a:ext>
            </a:extLst>
          </p:cNvPr>
          <p:cNvSpPr/>
          <p:nvPr/>
        </p:nvSpPr>
        <p:spPr>
          <a:xfrm>
            <a:off x="5847390" y="227370"/>
            <a:ext cx="4013527" cy="644571"/>
          </a:xfrm>
          <a:prstGeom prst="rect">
            <a:avLst/>
          </a:prstGeom>
          <a:noFill/>
          <a:ln/>
        </p:spPr>
        <p:txBody>
          <a:bodyPr vert="horz" wrap="none" lIns="0" tIns="0" rIns="0" bIns="0" rtlCol="0" anchor="t"/>
          <a:lstStyle/>
          <a:p>
            <a:pPr>
              <a:lnSpc>
                <a:spcPts val="2800"/>
              </a:lnSpc>
            </a:pPr>
            <a:r>
              <a:rPr lang="en-GB" sz="3600" b="1" dirty="0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Database plan</a:t>
            </a: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Kép 8">
            <a:extLst>
              <a:ext uri="{FF2B5EF4-FFF2-40B4-BE49-F238E27FC236}">
                <a16:creationId xmlns:a16="http://schemas.microsoft.com/office/drawing/2014/main" id="{DF17B9D8-B00A-FCF9-A683-E2B81E0D28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97762" y="7635240"/>
            <a:ext cx="1932638" cy="462745"/>
          </a:xfrm>
          <a:prstGeom prst="rect">
            <a:avLst/>
          </a:prstGeom>
        </p:spPr>
      </p:pic>
      <p:pic>
        <p:nvPicPr>
          <p:cNvPr id="4" name="Kép 3" descr="A képen képernyőkép, szöveg, Multimédiás szoftver, tervezés látható&#10;&#10;AI-generated content may be incorrect.">
            <a:extLst>
              <a:ext uri="{FF2B5EF4-FFF2-40B4-BE49-F238E27FC236}">
                <a16:creationId xmlns:a16="http://schemas.microsoft.com/office/drawing/2014/main" id="{3F06BDB8-969F-6941-A17E-997D82B7ED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0081" y="752755"/>
            <a:ext cx="10930238" cy="7476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1297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2237065"/>
            <a:ext cx="7810024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Architecture</a:t>
            </a:r>
            <a:r>
              <a:rPr lang="hu-HU" sz="4450" b="1" dirty="0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s </a:t>
            </a:r>
            <a:r>
              <a:rPr lang="hu-HU" sz="4450" b="1" dirty="0" err="1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used</a:t>
            </a:r>
            <a:r>
              <a:rPr lang="hu-HU" sz="4450" b="1" dirty="0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 in </a:t>
            </a:r>
            <a:r>
              <a:rPr lang="hu-HU" sz="4450" b="1" dirty="0" err="1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our</a:t>
            </a:r>
            <a:r>
              <a:rPr lang="hu-HU" sz="4450" b="1" dirty="0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 project</a:t>
            </a:r>
            <a:endParaRPr lang="en-US" sz="4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58309" y="3491270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Frontend (</a:t>
            </a:r>
            <a:r>
              <a:rPr lang="hu-HU" sz="2200" b="1" dirty="0" err="1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Angular</a:t>
            </a:r>
            <a:r>
              <a:rPr lang="hu-HU" sz="2200" b="1" dirty="0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, </a:t>
            </a:r>
            <a:r>
              <a:rPr lang="hu-HU" sz="2200" b="1" dirty="0" err="1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Typescript</a:t>
            </a:r>
            <a:r>
              <a:rPr lang="en-US" sz="2200" b="1" dirty="0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)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758309" y="4064079"/>
            <a:ext cx="4018359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Franklin Gothic Medium" panose="020B0603020102020204" pitchFamily="34" charset="0"/>
                <a:ea typeface="Montserrat" pitchFamily="34" charset="-122"/>
                <a:cs typeface="Arial" panose="020B0604020202020204" pitchFamily="34" charset="0"/>
              </a:rPr>
              <a:t>The user interface is built with </a:t>
            </a:r>
            <a:r>
              <a:rPr lang="hu-HU" sz="1700" dirty="0" err="1">
                <a:solidFill>
                  <a:srgbClr val="EEEFF5"/>
                </a:solidFill>
                <a:latin typeface="Franklin Gothic Medium" panose="020B0603020102020204" pitchFamily="34" charset="0"/>
                <a:ea typeface="Montserrat" pitchFamily="34" charset="-122"/>
                <a:cs typeface="Arial" panose="020B0604020202020204" pitchFamily="34" charset="0"/>
              </a:rPr>
              <a:t>Angular</a:t>
            </a:r>
            <a:r>
              <a:rPr lang="en-US" sz="1700" dirty="0">
                <a:solidFill>
                  <a:srgbClr val="EEEFF5"/>
                </a:solidFill>
                <a:latin typeface="Franklin Gothic Medium" panose="020B0603020102020204" pitchFamily="34" charset="0"/>
                <a:ea typeface="Montserrat" pitchFamily="34" charset="-122"/>
                <a:cs typeface="Arial" panose="020B0604020202020204" pitchFamily="34" charset="0"/>
              </a:rPr>
              <a:t>, a popular framework for creating dynamic and responsive web applications.</a:t>
            </a:r>
          </a:p>
          <a:p>
            <a:pPr marL="0" indent="0">
              <a:lnSpc>
                <a:spcPts val="2700"/>
              </a:lnSpc>
              <a:buNone/>
            </a:pPr>
            <a:endParaRPr lang="en-US" sz="1700" dirty="0">
              <a:solidFill>
                <a:srgbClr val="EEEFF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5312926" y="3491270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Backend (</a:t>
            </a:r>
            <a:r>
              <a:rPr lang="hu-HU" sz="2200" b="1" dirty="0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Java</a:t>
            </a:r>
            <a:r>
              <a:rPr lang="en-US" sz="2200" b="1" dirty="0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)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5312926" y="4064079"/>
            <a:ext cx="4018359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Franklin Gothic Medium" panose="020B0603020102020204" pitchFamily="34" charset="0"/>
                <a:ea typeface="Montserrat" pitchFamily="34" charset="-122"/>
                <a:cs typeface="Arial" panose="020B0604020202020204" pitchFamily="34" charset="0"/>
              </a:rPr>
              <a:t>The server-side logic is implemented using NodeJS, a robust and scalable runtime environment for JavaScript.</a:t>
            </a:r>
            <a:endParaRPr lang="en-US" sz="1700" dirty="0">
              <a:latin typeface="Franklin Gothic Medium" panose="020B06030201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9867543" y="3491270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Database (</a:t>
            </a:r>
            <a:r>
              <a:rPr lang="hu-HU" sz="2200" b="1" dirty="0" err="1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MySQL</a:t>
            </a:r>
            <a:r>
              <a:rPr lang="en-US" sz="2200" b="1" dirty="0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)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9867543" y="4064079"/>
            <a:ext cx="4018359" cy="1733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Franklin Gothic Medium" panose="020B0603020102020204" pitchFamily="34" charset="0"/>
                <a:ea typeface="Montserrat" pitchFamily="34" charset="-122"/>
                <a:cs typeface="Arial" panose="020B0604020202020204" pitchFamily="34" charset="0"/>
              </a:rPr>
              <a:t>We chose </a:t>
            </a:r>
            <a:r>
              <a:rPr lang="hu-HU" sz="1700" dirty="0" err="1">
                <a:solidFill>
                  <a:srgbClr val="EEEFF5"/>
                </a:solidFill>
                <a:latin typeface="Franklin Gothic Medium" panose="020B0603020102020204" pitchFamily="34" charset="0"/>
                <a:ea typeface="Montserrat" pitchFamily="34" charset="-122"/>
                <a:cs typeface="Arial" panose="020B0604020202020204" pitchFamily="34" charset="0"/>
              </a:rPr>
              <a:t>MySQL</a:t>
            </a:r>
            <a:r>
              <a:rPr lang="en-US" sz="1700" dirty="0">
                <a:solidFill>
                  <a:srgbClr val="EEEFF5"/>
                </a:solidFill>
                <a:latin typeface="Franklin Gothic Medium" panose="020B0603020102020204" pitchFamily="34" charset="0"/>
                <a:ea typeface="Montserrat" pitchFamily="34" charset="-122"/>
                <a:cs typeface="Arial" panose="020B0604020202020204" pitchFamily="34" charset="0"/>
              </a:rPr>
              <a:t> as our database, a NoSQL solution that provides flexibility and scalability for storing data about products, customers, and orders.</a:t>
            </a:r>
            <a:endParaRPr lang="en-US" sz="1700" dirty="0">
              <a:latin typeface="Franklin Gothic Medium" panose="020B06030201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Kép 8">
            <a:extLst>
              <a:ext uri="{FF2B5EF4-FFF2-40B4-BE49-F238E27FC236}">
                <a16:creationId xmlns:a16="http://schemas.microsoft.com/office/drawing/2014/main" id="{0D9D585D-EDEF-AD9B-4A39-7ED7B3BCC5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97762" y="7635240"/>
            <a:ext cx="1932638" cy="46274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777609" y="871299"/>
            <a:ext cx="7810024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4800" b="1" dirty="0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Frontend (</a:t>
            </a:r>
            <a:r>
              <a:rPr lang="hu-HU" sz="4800" b="1" dirty="0" err="1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Angular</a:t>
            </a:r>
            <a:r>
              <a:rPr lang="hu-HU" sz="4800" b="1" dirty="0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, </a:t>
            </a:r>
            <a:r>
              <a:rPr lang="hu-HU" sz="4800" b="1" dirty="0" err="1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Typescript</a:t>
            </a:r>
            <a:r>
              <a:rPr lang="en-US" sz="4800" b="1" dirty="0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)</a:t>
            </a:r>
            <a:endParaRPr lang="en-US" sz="4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Kép 8">
            <a:extLst>
              <a:ext uri="{FF2B5EF4-FFF2-40B4-BE49-F238E27FC236}">
                <a16:creationId xmlns:a16="http://schemas.microsoft.com/office/drawing/2014/main" id="{0D9D585D-EDEF-AD9B-4A39-7ED7B3BCC5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97762" y="7635240"/>
            <a:ext cx="1932638" cy="462745"/>
          </a:xfrm>
          <a:prstGeom prst="rect">
            <a:avLst/>
          </a:prstGeom>
        </p:spPr>
      </p:pic>
      <p:pic>
        <p:nvPicPr>
          <p:cNvPr id="11" name="Kép 10">
            <a:extLst>
              <a:ext uri="{FF2B5EF4-FFF2-40B4-BE49-F238E27FC236}">
                <a16:creationId xmlns:a16="http://schemas.microsoft.com/office/drawing/2014/main" id="{93B0C1E1-7D09-281B-AE3D-34FBFA1FCF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7759" y="1981200"/>
            <a:ext cx="11794882" cy="5986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5667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697849" y="514945"/>
            <a:ext cx="7810024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4800" b="1" dirty="0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Backend (</a:t>
            </a:r>
            <a:r>
              <a:rPr lang="hu-HU" sz="4800" b="1" dirty="0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Java</a:t>
            </a:r>
            <a:r>
              <a:rPr lang="en-US" sz="4800" b="1" dirty="0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)</a:t>
            </a:r>
            <a:endParaRPr lang="en-US" sz="4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Kép 8">
            <a:extLst>
              <a:ext uri="{FF2B5EF4-FFF2-40B4-BE49-F238E27FC236}">
                <a16:creationId xmlns:a16="http://schemas.microsoft.com/office/drawing/2014/main" id="{0D9D585D-EDEF-AD9B-4A39-7ED7B3BCC5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97762" y="7635240"/>
            <a:ext cx="1932638" cy="462745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EA0C7494-BF27-07E7-2522-8CE45EA5B3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0644" y="2162160"/>
            <a:ext cx="11227118" cy="5473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zövegdoboz 5">
            <a:extLst>
              <a:ext uri="{FF2B5EF4-FFF2-40B4-BE49-F238E27FC236}">
                <a16:creationId xmlns:a16="http://schemas.microsoft.com/office/drawing/2014/main" id="{93C40A2D-549A-A94B-F7CB-658208115CA0}"/>
              </a:ext>
            </a:extLst>
          </p:cNvPr>
          <p:cNvSpPr txBox="1"/>
          <p:nvPr/>
        </p:nvSpPr>
        <p:spPr>
          <a:xfrm>
            <a:off x="4945261" y="1699415"/>
            <a:ext cx="7315200" cy="414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ts val="2800"/>
              </a:lnSpc>
              <a:buNone/>
            </a:pPr>
            <a:r>
              <a:rPr lang="hu-HU" b="1" dirty="0">
                <a:solidFill>
                  <a:srgbClr val="9998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API </a:t>
            </a:r>
            <a:r>
              <a:rPr lang="hu-HU" b="1" dirty="0" err="1">
                <a:solidFill>
                  <a:srgbClr val="9998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request</a:t>
            </a:r>
            <a:r>
              <a:rPr lang="hu-HU" b="1" dirty="0">
                <a:solidFill>
                  <a:srgbClr val="9998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u-HU" b="1" dirty="0" err="1">
                <a:solidFill>
                  <a:srgbClr val="9998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hu-HU" b="1" dirty="0">
                <a:solidFill>
                  <a:srgbClr val="9998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login and </a:t>
            </a:r>
            <a:r>
              <a:rPr lang="hu-HU" b="1" dirty="0" err="1">
                <a:solidFill>
                  <a:srgbClr val="9998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register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60404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415909" y="514945"/>
            <a:ext cx="7810024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4800" b="1" dirty="0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Database (</a:t>
            </a:r>
            <a:r>
              <a:rPr lang="hu-HU" sz="4800" b="1" dirty="0" err="1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MySQL</a:t>
            </a:r>
            <a:r>
              <a:rPr lang="en-US" sz="4800" b="1" dirty="0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)</a:t>
            </a:r>
            <a:endParaRPr lang="en-US" sz="4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Kép 8">
            <a:extLst>
              <a:ext uri="{FF2B5EF4-FFF2-40B4-BE49-F238E27FC236}">
                <a16:creationId xmlns:a16="http://schemas.microsoft.com/office/drawing/2014/main" id="{0D9D585D-EDEF-AD9B-4A39-7ED7B3BCC5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97762" y="7635240"/>
            <a:ext cx="1932638" cy="462745"/>
          </a:xfrm>
          <a:prstGeom prst="rect">
            <a:avLst/>
          </a:prstGeom>
        </p:spPr>
      </p:pic>
      <p:pic>
        <p:nvPicPr>
          <p:cNvPr id="4" name="Kép 3">
            <a:extLst>
              <a:ext uri="{FF2B5EF4-FFF2-40B4-BE49-F238E27FC236}">
                <a16:creationId xmlns:a16="http://schemas.microsoft.com/office/drawing/2014/main" id="{5BDAAA22-0AD4-DF3F-3467-32AD3FD3BA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540" y="1498287"/>
            <a:ext cx="6256020" cy="6599698"/>
          </a:xfrm>
          <a:prstGeom prst="rect">
            <a:avLst/>
          </a:prstGeom>
        </p:spPr>
      </p:pic>
      <p:sp>
        <p:nvSpPr>
          <p:cNvPr id="6" name="Szövegdoboz 5">
            <a:extLst>
              <a:ext uri="{FF2B5EF4-FFF2-40B4-BE49-F238E27FC236}">
                <a16:creationId xmlns:a16="http://schemas.microsoft.com/office/drawing/2014/main" id="{EABF040C-7B09-847D-9479-6FF4DFDA2F8D}"/>
              </a:ext>
            </a:extLst>
          </p:cNvPr>
          <p:cNvSpPr txBox="1"/>
          <p:nvPr/>
        </p:nvSpPr>
        <p:spPr>
          <a:xfrm>
            <a:off x="2173121" y="1020545"/>
            <a:ext cx="7315200" cy="414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ts val="2800"/>
              </a:lnSpc>
              <a:buNone/>
            </a:pPr>
            <a:r>
              <a:rPr lang="hu-HU" sz="1800" b="1" dirty="0" err="1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Database</a:t>
            </a:r>
            <a:r>
              <a:rPr lang="hu-HU" sz="1800" b="1" dirty="0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 R</a:t>
            </a:r>
            <a:r>
              <a:rPr lang="en-US" sz="1800" b="1" dirty="0" err="1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outines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Kép 7">
            <a:extLst>
              <a:ext uri="{FF2B5EF4-FFF2-40B4-BE49-F238E27FC236}">
                <a16:creationId xmlns:a16="http://schemas.microsoft.com/office/drawing/2014/main" id="{CE01F4DE-F509-D74D-CACC-6F4E48020C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0861" y="3111124"/>
            <a:ext cx="7650480" cy="2998842"/>
          </a:xfrm>
          <a:prstGeom prst="rect">
            <a:avLst/>
          </a:prstGeom>
        </p:spPr>
      </p:pic>
      <p:sp>
        <p:nvSpPr>
          <p:cNvPr id="10" name="Szövegdoboz 9">
            <a:extLst>
              <a:ext uri="{FF2B5EF4-FFF2-40B4-BE49-F238E27FC236}">
                <a16:creationId xmlns:a16="http://schemas.microsoft.com/office/drawing/2014/main" id="{E37D206F-BA62-9A87-D183-3A150EA7FA87}"/>
              </a:ext>
            </a:extLst>
          </p:cNvPr>
          <p:cNvSpPr txBox="1"/>
          <p:nvPr/>
        </p:nvSpPr>
        <p:spPr>
          <a:xfrm>
            <a:off x="9488321" y="2635985"/>
            <a:ext cx="7315200" cy="414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ts val="2800"/>
              </a:lnSpc>
              <a:buNone/>
            </a:pPr>
            <a:r>
              <a:rPr lang="hu-HU" sz="1800" b="1" dirty="0" err="1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Database</a:t>
            </a:r>
            <a:r>
              <a:rPr lang="hu-HU" sz="1800" b="1" dirty="0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 </a:t>
            </a:r>
            <a:r>
              <a:rPr lang="hu-HU" sz="1800" b="1" dirty="0" err="1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Structure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70847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320</TotalTime>
  <Words>475</Words>
  <Application>Microsoft Office PowerPoint</Application>
  <PresentationFormat>Egyéni</PresentationFormat>
  <Paragraphs>78</Paragraphs>
  <Slides>15</Slides>
  <Notes>15</Notes>
  <HiddenSlides>1</HiddenSlides>
  <MMClips>0</MMClips>
  <ScaleCrop>false</ScaleCrop>
  <HeadingPairs>
    <vt:vector size="6" baseType="variant">
      <vt:variant>
        <vt:lpstr>Használt betűtípusok</vt:lpstr>
      </vt:variant>
      <vt:variant>
        <vt:i4>4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15</vt:i4>
      </vt:variant>
    </vt:vector>
  </HeadingPairs>
  <TitlesOfParts>
    <vt:vector size="20" baseType="lpstr">
      <vt:lpstr>Arial</vt:lpstr>
      <vt:lpstr>Montserrat</vt:lpstr>
      <vt:lpstr>Barlow Bold</vt:lpstr>
      <vt:lpstr>Franklin Gothic Medium</vt:lpstr>
      <vt:lpstr>Office Theme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Tamas Kreszl</cp:lastModifiedBy>
  <cp:revision>35</cp:revision>
  <dcterms:created xsi:type="dcterms:W3CDTF">2025-02-24T09:24:15Z</dcterms:created>
  <dcterms:modified xsi:type="dcterms:W3CDTF">2025-03-03T12:11:31Z</dcterms:modified>
</cp:coreProperties>
</file>